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9"/>
  </p:notesMasterIdLst>
  <p:handoutMasterIdLst>
    <p:handoutMasterId r:id="rId30"/>
  </p:handoutMasterIdLst>
  <p:sldIdLst>
    <p:sldId id="500" r:id="rId3"/>
    <p:sldId id="541" r:id="rId4"/>
    <p:sldId id="782" r:id="rId5"/>
    <p:sldId id="735" r:id="rId6"/>
    <p:sldId id="781" r:id="rId7"/>
    <p:sldId id="710" r:id="rId8"/>
    <p:sldId id="711" r:id="rId9"/>
    <p:sldId id="713" r:id="rId10"/>
    <p:sldId id="763" r:id="rId11"/>
    <p:sldId id="764" r:id="rId12"/>
    <p:sldId id="765" r:id="rId13"/>
    <p:sldId id="768" r:id="rId14"/>
    <p:sldId id="766" r:id="rId15"/>
    <p:sldId id="769" r:id="rId16"/>
    <p:sldId id="772" r:id="rId17"/>
    <p:sldId id="770" r:id="rId18"/>
    <p:sldId id="773" r:id="rId19"/>
    <p:sldId id="774" r:id="rId20"/>
    <p:sldId id="775" r:id="rId21"/>
    <p:sldId id="776" r:id="rId22"/>
    <p:sldId id="777" r:id="rId23"/>
    <p:sldId id="778" r:id="rId24"/>
    <p:sldId id="779" r:id="rId25"/>
    <p:sldId id="780" r:id="rId26"/>
    <p:sldId id="783" r:id="rId27"/>
    <p:sldId id="681" r:id="rId28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0000"/>
    <a:srgbClr val="C0C0C4"/>
    <a:srgbClr val="678DC5"/>
    <a:srgbClr val="3E67A4"/>
    <a:srgbClr val="3E8DC5"/>
    <a:srgbClr val="5F5F65"/>
    <a:srgbClr val="7E7E86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9" autoAdjust="0"/>
    <p:restoredTop sz="84254" autoAdjust="0"/>
  </p:normalViewPr>
  <p:slideViewPr>
    <p:cSldViewPr snapToGrid="0">
      <p:cViewPr>
        <p:scale>
          <a:sx n="66" d="100"/>
          <a:sy n="66" d="100"/>
        </p:scale>
        <p:origin x="-1284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17.xml"/><Relationship Id="rId18" Type="http://schemas.openxmlformats.org/officeDocument/2006/relationships/slide" Target="slides/slide22.xml"/><Relationship Id="rId3" Type="http://schemas.openxmlformats.org/officeDocument/2006/relationships/slide" Target="slides/slide7.xml"/><Relationship Id="rId7" Type="http://schemas.openxmlformats.org/officeDocument/2006/relationships/slide" Target="slides/slide11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" Type="http://schemas.openxmlformats.org/officeDocument/2006/relationships/slide" Target="slides/slide6.xml"/><Relationship Id="rId16" Type="http://schemas.openxmlformats.org/officeDocument/2006/relationships/slide" Target="slides/slide20.xml"/><Relationship Id="rId20" Type="http://schemas.openxmlformats.org/officeDocument/2006/relationships/slide" Target="slides/slide24.xml"/><Relationship Id="rId1" Type="http://schemas.openxmlformats.org/officeDocument/2006/relationships/slide" Target="slides/slide4.xml"/><Relationship Id="rId6" Type="http://schemas.openxmlformats.org/officeDocument/2006/relationships/slide" Target="slides/slide10.xml"/><Relationship Id="rId11" Type="http://schemas.openxmlformats.org/officeDocument/2006/relationships/slide" Target="slides/slide15.xml"/><Relationship Id="rId5" Type="http://schemas.openxmlformats.org/officeDocument/2006/relationships/slide" Target="slides/slide9.xml"/><Relationship Id="rId15" Type="http://schemas.openxmlformats.org/officeDocument/2006/relationships/slide" Target="slides/slide19.xml"/><Relationship Id="rId10" Type="http://schemas.openxmlformats.org/officeDocument/2006/relationships/slide" Target="slides/slide14.xml"/><Relationship Id="rId19" Type="http://schemas.openxmlformats.org/officeDocument/2006/relationships/slide" Target="slides/slide23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BCC1ECAD-6CE1-4897-9CEF-F2ECC9BEA19E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FB004549-1125-4930-988B-40FFE37DB1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1750" name="Rectangle 12"/>
          <p:cNvSpPr>
            <a:spLocks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277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Cisco Networking Academy program</a:t>
            </a:r>
          </a:p>
          <a:p>
            <a:pPr eaLnBrk="1" hangingPunct="1">
              <a:buFontTx/>
              <a:buNone/>
            </a:pPr>
            <a:r>
              <a:rPr lang="en-US" b="1" smtClean="0"/>
              <a:t>Introduction to Networking</a:t>
            </a:r>
          </a:p>
          <a:p>
            <a:pPr>
              <a:buFontTx/>
              <a:buNone/>
            </a:pPr>
            <a:r>
              <a:rPr lang="en-US" sz="1300" b="1" smtClean="0"/>
              <a:t>Chapter 9: Subnetting IP Networks</a:t>
            </a:r>
            <a:endParaRPr lang="en-GB" b="1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D3B567-8C46-4FE6-9447-CEEAB1203A08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4198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9.1.3.5 Creating 8 subnets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4301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9.1.3.5 Creating 8 Subnets (continued)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5ECFE-8202-4570-9C5E-C91F7F8D8D39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4403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 Determining the Subnet Mask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9.1.4.1 Subnetting based on Host Requirements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9AFA47-320E-40E3-94DC-41622CD895B6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505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9.1.4.2 Subnetting Network-Based Requirements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74E7A5-4A27-4ECC-B823-D77A9FF19D05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4608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9.1.4.3 Subnetting to Meet Network Requirements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D48874-57F4-44EB-8ED5-C20A3094F7B9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710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9.1.4.4 Subnetting to Meet Network Requirements (Cont)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7C4CC-1F81-47F9-B88F-FC9936A2B96A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4813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9.1.5 Benefits of Variable Length Subnet Masking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9.1.5.1 </a:t>
            </a:r>
            <a:r>
              <a:rPr lang="en-US" smtClean="0">
                <a:cs typeface="Arial" charset="0"/>
              </a:rPr>
              <a:t>Traditional Subnetting Wastes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>
                <a:cs typeface="Arial" charset="0"/>
              </a:rPr>
              <a:t>9.1.5.2 Variable Length Subnet Mask (VLSM)</a:t>
            </a: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B502C-DEA6-496D-A41C-063BAF76B271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4915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9.1.4.2</a:t>
            </a:r>
            <a:r>
              <a:rPr lang="en-US" smtClean="0">
                <a:cs typeface="Arial" charset="0"/>
              </a:rPr>
              <a:t> Variable Length Subnet Masks (VLSM) </a:t>
            </a: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AC0D00-B420-4E24-B073-75DF0C946A66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5017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9.1.5.3 </a:t>
            </a:r>
            <a:r>
              <a:rPr lang="en-US" smtClean="0">
                <a:cs typeface="Arial" charset="0"/>
              </a:rPr>
              <a:t>Basic VLSM</a:t>
            </a: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071649-2A8B-4B53-B645-B7CC2A424641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5120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9.1.5.4 </a:t>
            </a:r>
            <a:r>
              <a:rPr lang="en-US" smtClean="0">
                <a:cs typeface="Arial" charset="0"/>
              </a:rPr>
              <a:t>VLSM in Practice</a:t>
            </a: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EE284-7961-42D5-9E4B-29540E276A78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379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9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82E92F-1292-44B4-80DE-6B4DB8324034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222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9.1.5.5 </a:t>
            </a:r>
            <a:r>
              <a:rPr lang="en-US" smtClean="0">
                <a:cs typeface="Arial" charset="0"/>
              </a:rPr>
              <a:t>VLSM Chart</a:t>
            </a: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E97A94-E527-46D1-9B9F-4EB54D5FFE21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5325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9.2 Addressing Schemes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9.2.1 Structured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9.2.1.1 Planning to Address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9.2.1.2 Assigning Addresses to Devices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EE4111-8177-4940-9890-2358BF84EB83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5427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9.3 Design Considerations for IPv6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9.3.1 Subnetting an IPv6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9.3.1.1 Subnetting Using the Subnet ID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3212F-3BA2-4C68-A516-846EA0D2FE8A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5529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9.3.1.2 IPv6 Subnet Allocation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2E3548-4DF7-4458-8A28-716D19BC66C5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5632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9.3.1.3 Subnetting into the Interface ID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57347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9 Summary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481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9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3584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 Subnetting an IPv4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9.1.1 Network Segmentation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9.1.1.1 Reasons for Subnetting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9.1.1.2 Communication Between Subnets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9.1.2  IP Subnetting is FUNdamental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9.1.2.1 The Plan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9.1.2.2 The Plan - Address Assignment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0000A5-D072-475F-932A-965CA0361D83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505F45-CB41-4E57-B034-356F914D4196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37891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 Subnetting an IPv4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9.1.3.1 Basic Subnetting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F9632B-D415-4B22-A41C-D8D30044A1E2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8915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9.1.3.2 Subnets in Use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696F7-202F-47FA-A59E-4E39F289F6E3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39939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9.1.3.3 Subnetting Formulas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B99E5-9659-46DB-BD94-CEE73A147879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40963" name="Rectangle 2"/>
          <p:cNvSpPr>
            <a:spLocks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9.1.3.4 Creating 4 subnets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C31C4615-7F19-455B-A5C4-EA1B3B194C81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ACFA795C-7F0A-48D8-9FC3-F2BA5F8EB736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58EC189E-ADD4-420E-B89E-1E32C54438D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34" r:id="rId2"/>
    <p:sldLayoutId id="2147484435" r:id="rId3"/>
    <p:sldLayoutId id="2147484436" r:id="rId4"/>
    <p:sldLayoutId id="2147484437" r:id="rId5"/>
    <p:sldLayoutId id="2147484438" r:id="rId6"/>
    <p:sldLayoutId id="2147484439" r:id="rId7"/>
    <p:sldLayoutId id="2147484440" r:id="rId8"/>
    <p:sldLayoutId id="2147484441" r:id="rId9"/>
    <p:sldLayoutId id="2147484442" r:id="rId10"/>
    <p:sldLayoutId id="2147484443" r:id="rId11"/>
    <p:sldLayoutId id="21474844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85C5E045-6C48-46C0-92AE-30A8710B0BB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56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smtClean="0"/>
              <a:t>Chapter 9: Subnetting IP Networks</a:t>
            </a:r>
            <a:br>
              <a:rPr lang="en-US" sz="2800" smtClean="0"/>
            </a:br>
            <a:endParaRPr lang="en-US" sz="280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smtClean="0"/>
              <a:t>Introduction to Networking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Creating 8 Subnets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4339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  <a:cs typeface="Arial" charset="0"/>
              </a:rPr>
              <a:t>Borrowing 3 bits to Create 8 Subnets.  </a:t>
            </a:r>
            <a:r>
              <a:rPr lang="en-US" altLang="ja-JP" b="1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b="1" baseline="30000" smtClean="0">
                <a:ea typeface="ＭＳ Ｐゴシック" pitchFamily="34" charset="-128"/>
                <a:cs typeface="Arial" charset="0"/>
              </a:rPr>
              <a:t>3 </a:t>
            </a:r>
            <a:r>
              <a:rPr lang="en-US" altLang="ja-JP" b="1" smtClean="0">
                <a:ea typeface="ＭＳ Ｐゴシック" pitchFamily="34" charset="-128"/>
                <a:cs typeface="Arial" charset="0"/>
              </a:rPr>
              <a:t>= 8 subnets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3" cstate="print"/>
          <a:srcRect l="32350" t="26785" r="29723" b="25992"/>
          <a:stretch>
            <a:fillRect/>
          </a:stretch>
        </p:blipFill>
        <p:spPr bwMode="auto">
          <a:xfrm>
            <a:off x="1597025" y="2103438"/>
            <a:ext cx="5500688" cy="3849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Creating 8 Subnets(continued)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 cstate="print"/>
          <a:srcRect l="32486" t="27927" r="30814" b="25645"/>
          <a:stretch>
            <a:fillRect/>
          </a:stretch>
        </p:blipFill>
        <p:spPr bwMode="auto">
          <a:xfrm>
            <a:off x="566738" y="1893888"/>
            <a:ext cx="4600575" cy="3273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4" cstate="print"/>
          <a:srcRect l="39265" t="28374" r="33403" b="26587"/>
          <a:stretch>
            <a:fillRect/>
          </a:stretch>
        </p:blipFill>
        <p:spPr bwMode="auto">
          <a:xfrm>
            <a:off x="5588000" y="1698625"/>
            <a:ext cx="3556000" cy="3294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Determining the Subnet  Mask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Based on Host Requirements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4732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r>
              <a:rPr lang="en-US" b="1" dirty="0" smtClean="0"/>
              <a:t>There are two considerations when planning subnets:</a:t>
            </a:r>
          </a:p>
          <a:p>
            <a:pPr marL="0" indent="0" eaLnBrk="1" hangingPunct="1">
              <a:lnSpc>
                <a:spcPct val="75000"/>
              </a:lnSpc>
              <a:defRPr/>
            </a:pPr>
            <a:r>
              <a:rPr lang="en-US" dirty="0" smtClean="0"/>
              <a:t> Number of Subnets required</a:t>
            </a:r>
          </a:p>
          <a:p>
            <a:pPr marL="0" indent="0" eaLnBrk="1" hangingPunct="1">
              <a:lnSpc>
                <a:spcPct val="75000"/>
              </a:lnSpc>
              <a:defRPr/>
            </a:pPr>
            <a:r>
              <a:rPr lang="en-US" dirty="0" smtClean="0"/>
              <a:t> Number of Host addresses required</a:t>
            </a:r>
          </a:p>
          <a:p>
            <a:pPr marL="0" indent="0" eaLnBrk="1" hangingPunct="1">
              <a:lnSpc>
                <a:spcPct val="75000"/>
              </a:lnSpc>
              <a:defRPr/>
            </a:pPr>
            <a:r>
              <a:rPr lang="en-US" dirty="0" smtClean="0"/>
              <a:t>Formula to determine number of useable hosts </a:t>
            </a:r>
          </a:p>
          <a:p>
            <a:pPr marL="338137" lvl="1" indent="0" eaLnBrk="1" hangingPunct="1">
              <a:lnSpc>
                <a:spcPct val="75000"/>
              </a:lnSpc>
              <a:defRPr/>
            </a:pPr>
            <a:r>
              <a:rPr lang="en-US" b="1" dirty="0" smtClean="0">
                <a:solidFill>
                  <a:srgbClr val="FF0000"/>
                </a:solidFill>
              </a:rPr>
              <a:t>			</a:t>
            </a:r>
            <a:r>
              <a:rPr lang="en-US" sz="2400" b="1" dirty="0" smtClean="0">
                <a:solidFill>
                  <a:srgbClr val="FF0000"/>
                </a:solidFill>
              </a:rPr>
              <a:t>2^n-2</a:t>
            </a:r>
          </a:p>
          <a:p>
            <a:pPr marL="338137" lvl="1" indent="0" eaLnBrk="1" hangingPunct="1">
              <a:lnSpc>
                <a:spcPct val="75000"/>
              </a:lnSpc>
              <a:defRPr/>
            </a:pPr>
            <a:r>
              <a:rPr lang="en-US" b="1" dirty="0" smtClean="0">
                <a:solidFill>
                  <a:srgbClr val="FF0000"/>
                </a:solidFill>
                <a:ea typeface="+mn-ea"/>
                <a:cs typeface="+mn-cs"/>
              </a:rPr>
              <a:t>2^n</a:t>
            </a:r>
            <a:r>
              <a:rPr lang="en-US" dirty="0" smtClean="0">
                <a:ea typeface="+mn-ea"/>
                <a:cs typeface="+mn-cs"/>
              </a:rPr>
              <a:t>  (where n is the number the number of host bits remaining) is used to calculate the number of hosts</a:t>
            </a:r>
          </a:p>
          <a:p>
            <a:pPr marL="338137" lvl="1" indent="0" eaLnBrk="1" hangingPunct="1">
              <a:lnSpc>
                <a:spcPct val="75000"/>
              </a:lnSpc>
              <a:defRPr/>
            </a:pPr>
            <a:r>
              <a:rPr lang="en-US" b="1" dirty="0" smtClean="0">
                <a:solidFill>
                  <a:srgbClr val="FF0000"/>
                </a:solidFill>
                <a:ea typeface="+mn-ea"/>
                <a:cs typeface="+mn-cs"/>
              </a:rPr>
              <a:t>-2  </a:t>
            </a:r>
            <a:r>
              <a:rPr lang="en-US" dirty="0" smtClean="0">
                <a:ea typeface="+mn-ea"/>
                <a:cs typeface="+mn-cs"/>
              </a:rPr>
              <a:t>Subnetwork ID and broadcast address cannot be used on each subnet </a:t>
            </a: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marL="338137" lvl="1" indent="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Determining the Subnet  Mask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Subnetting Network-Based Requirements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41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mtClean="0"/>
              <a:t>Calculate number of subnets 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Formula </a:t>
            </a:r>
            <a:r>
              <a:rPr lang="en-US" b="1" smtClean="0">
                <a:solidFill>
                  <a:srgbClr val="FF0000"/>
                </a:solidFill>
              </a:rPr>
              <a:t>2^n</a:t>
            </a:r>
            <a:r>
              <a:rPr lang="en-US" smtClean="0"/>
              <a:t> (where </a:t>
            </a:r>
            <a:r>
              <a:rPr lang="en-US" smtClean="0">
                <a:solidFill>
                  <a:srgbClr val="FF0000"/>
                </a:solidFill>
              </a:rPr>
              <a:t>n</a:t>
            </a:r>
            <a:r>
              <a:rPr lang="en-US" smtClean="0"/>
              <a:t> is the number of bits borrowed)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 cstate="print"/>
          <a:srcRect l="42859" t="26277" r="14746" b="23264"/>
          <a:stretch>
            <a:fillRect/>
          </a:stretch>
        </p:blipFill>
        <p:spPr bwMode="auto">
          <a:xfrm>
            <a:off x="3643313" y="2540000"/>
            <a:ext cx="5283200" cy="3527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585788" y="2359025"/>
            <a:ext cx="2825750" cy="2982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/>
          <a:lstStyle/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r>
              <a:rPr lang="en-US" altLang="ja-JP" kern="0" dirty="0">
                <a:latin typeface="+mn-lt"/>
                <a:ea typeface="ＭＳ Ｐゴシック" pitchFamily="34" charset="-128"/>
                <a:cs typeface="Arial" charset="0"/>
              </a:rPr>
              <a:t>Subnet needed for each department in graphic</a:t>
            </a: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Determining the Subnet  Mask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Subnetting To Meet Network Requirements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843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It is important to balance the number of subnets needed and the number of hosts required for the largest subnet. 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 Design the addressing scheme to accommodate the maximum number of hosts for each subnet. </a:t>
            </a:r>
          </a:p>
          <a:p>
            <a:pPr marL="0" indent="0" eaLnBrk="1" hangingPunct="1">
              <a:lnSpc>
                <a:spcPts val="1300"/>
              </a:lnSpc>
            </a:pPr>
            <a:r>
              <a:rPr lang="en-US" altLang="ja-JP" smtClean="0">
                <a:ea typeface="ＭＳ Ｐゴシック" pitchFamily="34" charset="-128"/>
              </a:rPr>
              <a:t>Allow for growth in </a:t>
            </a:r>
          </a:p>
          <a:p>
            <a:pPr marL="0" indent="0" eaLnBrk="1" hangingPunct="1">
              <a:lnSpc>
                <a:spcPts val="1300"/>
              </a:lnSpc>
              <a:buFont typeface="Wingdings" pitchFamily="2" charset="2"/>
              <a:buNone/>
            </a:pPr>
            <a:r>
              <a:rPr lang="en-US" altLang="ja-JP" smtClean="0">
                <a:ea typeface="ＭＳ Ｐゴシック" pitchFamily="34" charset="-128"/>
              </a:rPr>
              <a:t>each subnet.</a:t>
            </a: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 l="38087" t="34325" r="28445" b="14880"/>
          <a:stretch>
            <a:fillRect/>
          </a:stretch>
        </p:blipFill>
        <p:spPr bwMode="auto">
          <a:xfrm>
            <a:off x="3846513" y="2786063"/>
            <a:ext cx="4354512" cy="3716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Determining the Subnet  Mask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400" dirty="0" smtClean="0">
                <a:cs typeface="Arial" pitchFamily="34" charset="0"/>
              </a:rPr>
              <a:t>Subnetting To Meet Network Requirements (cont)</a:t>
            </a:r>
            <a:endParaRPr lang="en-US" sz="24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3" cstate="print"/>
          <a:srcRect l="33020" t="27579" r="29723" b="26587"/>
          <a:stretch>
            <a:fillRect/>
          </a:stretch>
        </p:blipFill>
        <p:spPr bwMode="auto">
          <a:xfrm>
            <a:off x="1103313" y="1458913"/>
            <a:ext cx="6589712" cy="50434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Traditional Subnetting Wastes Addresses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Traditional subnetting - same number of addresses is allocated for each subnet.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  <a:cs typeface="Arial" charset="0"/>
              </a:rPr>
              <a:t>Subnets that require fewer addresses have unused (wasted) addresses. For example, WAN links only need 2 addresses</a:t>
            </a:r>
            <a:r>
              <a:rPr lang="nb-NO" altLang="ja-JP" smtClean="0">
                <a:ea typeface="ＭＳ Ｐゴシック" pitchFamily="34" charset="-128"/>
              </a:rPr>
              <a:t>.</a:t>
            </a:r>
            <a:endParaRPr lang="nb-NO" smtClean="0"/>
          </a:p>
          <a:p>
            <a:pPr marL="0" indent="0" eaLnBrk="1" hangingPunct="1">
              <a:lnSpc>
                <a:spcPct val="75000"/>
              </a:lnSpc>
            </a:pPr>
            <a:r>
              <a:rPr lang="nb-NO" smtClean="0"/>
              <a:t>Variable Length Subnet Mask (VLSM) or subnetting a subnet provides more efficient use of addresses.</a:t>
            </a:r>
            <a:endParaRPr lang="en-US" altLang="ja-JP" smtClean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smtClean="0">
              <a:ea typeface="ＭＳ Ｐゴシック" pitchFamily="34" charset="-128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 cstate="print"/>
          <a:srcRect l="40717" t="26984" r="32622" b="25198"/>
          <a:stretch>
            <a:fillRect/>
          </a:stretch>
        </p:blipFill>
        <p:spPr bwMode="auto">
          <a:xfrm>
            <a:off x="1204913" y="3990975"/>
            <a:ext cx="2144712" cy="2163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4" cstate="print"/>
          <a:srcRect l="37283" t="26935" r="32486" b="25446"/>
          <a:stretch>
            <a:fillRect/>
          </a:stretch>
        </p:blipFill>
        <p:spPr bwMode="auto">
          <a:xfrm>
            <a:off x="4789488" y="3883025"/>
            <a:ext cx="2568575" cy="2274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Variable Length Subnet Masks (VLSM)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1507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VLSM allows a network space to be divided in unequal parts.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Subnet mask will vary depending on how many bits have been borrowed for a particular subnet.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Network is first subnetted, and then the subnets are subnetted again.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</a:rPr>
              <a:t>Process repeated as necessary to create subnets of various sizes.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Basic VLSM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253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 cstate="print"/>
          <a:srcRect l="43951" t="28967" r="13435" b="19246"/>
          <a:stretch>
            <a:fillRect/>
          </a:stretch>
        </p:blipFill>
        <p:spPr bwMode="auto">
          <a:xfrm>
            <a:off x="1160463" y="1509713"/>
            <a:ext cx="6721475" cy="4591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VLSM in Practice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355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Using VLSM subnets, the LAN and WAN segments in example below can be addressed with minimum waste.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 Each LANs will be assigned a subnet with /27 mask.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</a:rPr>
              <a:t>Each WAN link will be assigned a subnet with /30 mask.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3" cstate="print"/>
          <a:srcRect l="38152" t="24207" r="24702" b="39285"/>
          <a:stretch>
            <a:fillRect/>
          </a:stretch>
        </p:blipFill>
        <p:spPr bwMode="auto">
          <a:xfrm>
            <a:off x="1524000" y="2946400"/>
            <a:ext cx="5907088" cy="3263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Chapter 9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9.1  Subnetting an IPv4 Network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9.2  Addressing Schemes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9.3  Design Considerations for IPv6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mtClean="0">
                <a:cs typeface="Arial" charset="0"/>
              </a:rPr>
              <a:t>9.4 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VLSM Chart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3295" t="25352" r="24808" b="23615"/>
          <a:stretch>
            <a:fillRect/>
          </a:stretch>
        </p:blipFill>
        <p:spPr>
          <a:xfrm>
            <a:off x="1684338" y="1422400"/>
            <a:ext cx="6124575" cy="4194175"/>
          </a:xfrm>
          <a:noFill/>
        </p:spPr>
      </p:pic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7170738" y="1379538"/>
            <a:ext cx="711200" cy="12477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Structured Design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Planning to Address the Network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560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mtClean="0"/>
              <a:t>Allocation of network addresses should be planned and documented for the purposes of: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Preventing duplication of addresses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Providing and controlling access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Monitoring security and performance</a:t>
            </a: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mtClean="0"/>
              <a:t>Addresses for Clients - usually dynamically assigned using Dynamic Host Configuration Protocol (DHCP)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 cstate="print"/>
          <a:srcRect l="35585" t="36508" r="32288" b="38095"/>
          <a:stretch>
            <a:fillRect/>
          </a:stretch>
        </p:blipFill>
        <p:spPr bwMode="auto">
          <a:xfrm>
            <a:off x="2598738" y="4122738"/>
            <a:ext cx="5194300" cy="2176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957263" y="4498975"/>
            <a:ext cx="20034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/>
              <a:t>Sample Network Addressing Plan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Subnetting Using the Subnet ID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6627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mtClean="0"/>
              <a:t>An IPv6 Network Space is subnetted to support hierarchical, logical design of the network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 cstate="print"/>
          <a:srcRect l="49194" t="27876" r="15555" b="34624"/>
          <a:stretch>
            <a:fillRect/>
          </a:stretch>
        </p:blipFill>
        <p:spPr bwMode="auto">
          <a:xfrm>
            <a:off x="479425" y="2336800"/>
            <a:ext cx="4586288" cy="2743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 cstate="print"/>
          <a:srcRect l="31905" t="27182" r="33292" b="24802"/>
          <a:stretch>
            <a:fillRect/>
          </a:stretch>
        </p:blipFill>
        <p:spPr bwMode="auto">
          <a:xfrm>
            <a:off x="5210175" y="2336800"/>
            <a:ext cx="3592513" cy="2786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/>
              <a:t>IPV6 Subnet Allocation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 cstate="print"/>
          <a:srcRect l="50423" t="27975" r="22359" b="32938"/>
          <a:stretch>
            <a:fillRect/>
          </a:stretch>
        </p:blipFill>
        <p:spPr bwMode="auto">
          <a:xfrm>
            <a:off x="250825" y="1712913"/>
            <a:ext cx="4333875" cy="3497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4" cstate="print"/>
          <a:srcRect l="47769" t="30704" r="25346" b="30804"/>
          <a:stretch>
            <a:fillRect/>
          </a:stretch>
        </p:blipFill>
        <p:spPr bwMode="auto">
          <a:xfrm>
            <a:off x="4659313" y="1652588"/>
            <a:ext cx="4237037" cy="3413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/>
              <a:t>Subnetting into the Interface ID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867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mtClean="0"/>
              <a:t> IPv6 bits can be borrowed from the interface ID to create additional IPv6 subnets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25595" r="15221" b="24405"/>
          <a:stretch>
            <a:fillRect/>
          </a:stretch>
        </p:blipFill>
        <p:spPr bwMode="auto">
          <a:xfrm>
            <a:off x="1958975" y="2017713"/>
            <a:ext cx="5226050" cy="408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Chapter 9: Summary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Process of segmenting a network, by dividing it into to multiple smaller network spaces, is called </a:t>
            </a:r>
            <a:r>
              <a:rPr lang="en-US" dirty="0" err="1" smtClean="0"/>
              <a:t>subnetting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dirty="0" err="1" smtClean="0"/>
              <a:t>Subnetting</a:t>
            </a:r>
            <a:r>
              <a:rPr lang="en-US" dirty="0" smtClean="0"/>
              <a:t> a subnet, or using Variable Length Subnet Mask (VLSM) was designed to avoid wasting addresses.</a:t>
            </a:r>
          </a:p>
          <a:p>
            <a:pPr>
              <a:defRPr/>
            </a:pPr>
            <a:r>
              <a:rPr lang="en-US" smtClean="0"/>
              <a:t>IPv6 </a:t>
            </a:r>
            <a:r>
              <a:rPr lang="en-US" dirty="0" smtClean="0"/>
              <a:t>address space is a huge address space so it is </a:t>
            </a:r>
            <a:r>
              <a:rPr lang="en-US" dirty="0" err="1" smtClean="0"/>
              <a:t>subnetted</a:t>
            </a:r>
            <a:r>
              <a:rPr lang="en-US" dirty="0" smtClean="0"/>
              <a:t> to support the hierarchical, logical design of the network not to conserve addresses.</a:t>
            </a:r>
          </a:p>
          <a:p>
            <a:pPr>
              <a:defRPr/>
            </a:pPr>
            <a:r>
              <a:rPr lang="en-US" dirty="0" smtClean="0"/>
              <a:t>Size, location, use, and access requirements are all considerations in the address planning process.</a:t>
            </a:r>
          </a:p>
          <a:p>
            <a:pPr>
              <a:defRPr/>
            </a:pPr>
            <a:r>
              <a:rPr lang="en-US" dirty="0" smtClean="0"/>
              <a:t>IP networks need to be tested to verify connectivity and operational performance.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30723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Chapter 9: 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>
              <a:defRPr/>
            </a:pPr>
            <a:r>
              <a:rPr lang="en-CA" sz="2200" dirty="0" smtClean="0"/>
              <a:t>Explain why routing is necessary for hosts on different networks to communicate.</a:t>
            </a:r>
          </a:p>
          <a:p>
            <a:pPr>
              <a:defRPr/>
            </a:pPr>
            <a:r>
              <a:rPr lang="en-US" sz="2200" dirty="0" smtClean="0"/>
              <a:t>Describe IP as a communication protocol used to identify a single device on a network.</a:t>
            </a:r>
          </a:p>
          <a:p>
            <a:pPr>
              <a:defRPr/>
            </a:pPr>
            <a:r>
              <a:rPr lang="en-US" sz="2200" dirty="0" smtClean="0"/>
              <a:t>Given a network and a subnet mask, calculate the number of host addresses available.</a:t>
            </a:r>
          </a:p>
          <a:p>
            <a:pPr>
              <a:defRPr/>
            </a:pPr>
            <a:r>
              <a:rPr lang="en-US" sz="2200" dirty="0" smtClean="0"/>
              <a:t>Calculate the necessary subnet mask in order to accommodate the requirements of a network.</a:t>
            </a:r>
          </a:p>
          <a:p>
            <a:pPr>
              <a:defRPr/>
            </a:pPr>
            <a:r>
              <a:rPr lang="en-US" sz="2200" dirty="0" smtClean="0"/>
              <a:t>Describe the benefits of variable length subnet masking (VLSM)</a:t>
            </a:r>
          </a:p>
          <a:p>
            <a:pPr>
              <a:defRPr/>
            </a:pPr>
            <a:r>
              <a:rPr lang="en-US" sz="2200" dirty="0" smtClean="0"/>
              <a:t>Explain how IPv6 address assignments are implemented in a business network.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Network Segmentation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Reasons for Subnetting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smtClean="0"/>
              <a:t>Large networks need to be segmented into smaller sub-networks, creating smaller groups of devices and services in order to</a:t>
            </a:r>
            <a:r>
              <a:rPr lang="en-US" sz="2000" smtClean="0"/>
              <a:t>: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smtClean="0"/>
              <a:t>Control traffic by containing broadcast traffic within subnetwork 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smtClean="0"/>
              <a:t>Reduce overall network traffic and improve network performance</a:t>
            </a:r>
            <a:endParaRPr lang="en-US" sz="1600" smtClean="0"/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smtClean="0"/>
              <a:t>Subnetting</a:t>
            </a:r>
            <a:r>
              <a:rPr lang="en-US" sz="2000" smtClean="0"/>
              <a:t> - process of segmenting a network into multiple smaller network spaces called subnetworks or </a:t>
            </a:r>
            <a:r>
              <a:rPr lang="en-US" sz="2000" b="1" smtClean="0"/>
              <a:t>Subnets.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b="1" smtClean="0"/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smtClean="0"/>
              <a:t>Communication Between Subnets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smtClean="0"/>
              <a:t>A router is necessary for devices on different networks and subnets to communicate. 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smtClean="0"/>
              <a:t>Each router interface must have an IPv4 host address that belongs to the network or subnet that the router interface is connected to.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smtClean="0"/>
              <a:t>Devices on a network and subnet use the router interface attached to their LAN as their default gateway.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smtClean="0"/>
          </a:p>
          <a:p>
            <a:pPr eaLnBrk="1" hangingPunct="1">
              <a:lnSpc>
                <a:spcPct val="75000"/>
              </a:lnSpc>
            </a:pPr>
            <a:endParaRPr lang="en-US" sz="2000" smtClean="0"/>
          </a:p>
          <a:p>
            <a:pPr eaLnBrk="1" hangingPunct="1">
              <a:lnSpc>
                <a:spcPct val="75000"/>
              </a:lnSpc>
            </a:pPr>
            <a:endParaRPr lang="en-US" sz="2000" smtClean="0"/>
          </a:p>
          <a:p>
            <a:pPr eaLnBrk="1" hangingPunct="1">
              <a:lnSpc>
                <a:spcPct val="75000"/>
              </a:lnSpc>
            </a:pPr>
            <a:endParaRPr lang="en-US" sz="2000" smtClean="0"/>
          </a:p>
          <a:p>
            <a:pPr eaLnBrk="1" hangingPunct="1">
              <a:lnSpc>
                <a:spcPct val="75000"/>
              </a:lnSpc>
            </a:pPr>
            <a:endParaRPr lang="en-US" sz="2000" smtClean="0"/>
          </a:p>
          <a:p>
            <a:pPr eaLnBrk="1" hangingPunct="1">
              <a:lnSpc>
                <a:spcPct val="75000"/>
              </a:lnSpc>
            </a:pPr>
            <a:endParaRPr lang="en-US" altLang="ja-JP" sz="200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/>
              <a:t>Subnetting an IPv4 Network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IP Subnetting is FUNdamental</a:t>
            </a:r>
            <a:endParaRPr lang="en-US" dirty="0"/>
          </a:p>
        </p:txBody>
      </p:sp>
      <p:pic>
        <p:nvPicPr>
          <p:cNvPr id="92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9555" t="32590" r="22749" b="16209"/>
          <a:stretch>
            <a:fillRect/>
          </a:stretch>
        </p:blipFill>
        <p:spPr>
          <a:xfrm>
            <a:off x="1176338" y="1509713"/>
            <a:ext cx="6240462" cy="4654550"/>
          </a:xfr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" y="482600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0" dirty="0" smtClean="0"/>
              <a:t> </a:t>
            </a:r>
            <a:r>
              <a:rPr lang="en-US" sz="1800" dirty="0" smtClean="0"/>
              <a:t>Subnetting an IPv4 Network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Basic Subnetting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  <a:cs typeface="Arial" charset="0"/>
              </a:rPr>
              <a:t> Borrowing Bits to Create Subnets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  <a:cs typeface="Arial" charset="0"/>
              </a:rPr>
              <a:t> Borrowing 1 bit   2</a:t>
            </a:r>
            <a:r>
              <a:rPr lang="en-US" altLang="ja-JP" sz="2000" baseline="30000" smtClean="0">
                <a:ea typeface="ＭＳ Ｐゴシック" pitchFamily="34" charset="-128"/>
                <a:cs typeface="Arial" charset="0"/>
              </a:rPr>
              <a:t>1</a:t>
            </a:r>
            <a:r>
              <a:rPr lang="en-US" altLang="ja-JP" sz="2000" smtClean="0">
                <a:ea typeface="ＭＳ Ｐゴシック" pitchFamily="34" charset="-128"/>
                <a:cs typeface="Arial" charset="0"/>
              </a:rPr>
              <a:t> = 2 subnets</a:t>
            </a: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 cstate="print"/>
          <a:srcRect l="32822" t="29762" r="28247" b="57976"/>
          <a:stretch>
            <a:fillRect/>
          </a:stretch>
        </p:blipFill>
        <p:spPr bwMode="auto">
          <a:xfrm>
            <a:off x="841375" y="3614738"/>
            <a:ext cx="6719888" cy="1247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 l="32239" t="29465" r="29723" b="51289"/>
          <a:stretch>
            <a:fillRect/>
          </a:stretch>
        </p:blipFill>
        <p:spPr bwMode="auto">
          <a:xfrm>
            <a:off x="434975" y="2176463"/>
            <a:ext cx="6067425" cy="153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4614863" y="5310188"/>
            <a:ext cx="30638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1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957263" y="5297488"/>
            <a:ext cx="272891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0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cxnSp>
        <p:nvCxnSpPr>
          <p:cNvPr id="10248" name="Straight Arrow Connector 12"/>
          <p:cNvCxnSpPr>
            <a:cxnSpLocks noChangeShapeType="1"/>
          </p:cNvCxnSpPr>
          <p:nvPr/>
        </p:nvCxnSpPr>
        <p:spPr bwMode="auto">
          <a:xfrm flipV="1">
            <a:off x="2641600" y="4122738"/>
            <a:ext cx="1436688" cy="6810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349375" y="4789488"/>
            <a:ext cx="68659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Borrowing 1 Bit from the host portion creates 2 subnets with the same subnet mask 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425" y="4143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Subnets in Use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3" cstate="print"/>
          <a:srcRect l="37482" t="31548" r="41658" b="47620"/>
          <a:stretch>
            <a:fillRect/>
          </a:stretch>
        </p:blipFill>
        <p:spPr bwMode="auto">
          <a:xfrm>
            <a:off x="841375" y="2808288"/>
            <a:ext cx="4616450" cy="259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 cstate="print"/>
          <a:srcRect l="27020" t="27332" r="40073" b="32788"/>
          <a:stretch>
            <a:fillRect/>
          </a:stretch>
        </p:blipFill>
        <p:spPr bwMode="auto">
          <a:xfrm>
            <a:off x="4498975" y="1422400"/>
            <a:ext cx="3259138" cy="2220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5" cstate="print"/>
          <a:srcRect l="25793" t="27133" r="41522" b="33978"/>
          <a:stretch>
            <a:fillRect/>
          </a:stretch>
        </p:blipFill>
        <p:spPr bwMode="auto">
          <a:xfrm>
            <a:off x="4383088" y="4194175"/>
            <a:ext cx="3381375" cy="2262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1219200" y="2192338"/>
            <a:ext cx="278606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0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</p:txBody>
      </p:sp>
      <p:sp>
        <p:nvSpPr>
          <p:cNvPr id="11271" name="TextBox 7"/>
          <p:cNvSpPr txBox="1">
            <a:spLocks noChangeArrowheads="1"/>
          </p:cNvSpPr>
          <p:nvPr/>
        </p:nvSpPr>
        <p:spPr bwMode="auto">
          <a:xfrm>
            <a:off x="1292225" y="5065713"/>
            <a:ext cx="2684463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1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  <a:endParaRPr lang="en-US" sz="140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Subnetting Formulas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229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  <a:cs typeface="Arial" charset="0"/>
              </a:rPr>
              <a:t>Calculate Number of Subnets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  <a:cs typeface="Arial" charset="0"/>
              </a:rPr>
              <a:t>Calculate Number of Hosts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 l="55441" t="36531" r="18567" b="41467"/>
          <a:stretch>
            <a:fillRect/>
          </a:stretch>
        </p:blipFill>
        <p:spPr bwMode="auto">
          <a:xfrm>
            <a:off x="2136775" y="1814513"/>
            <a:ext cx="4032250" cy="1917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 l="33044" t="34673" r="34160" b="37154"/>
          <a:stretch>
            <a:fillRect/>
          </a:stretch>
        </p:blipFill>
        <p:spPr bwMode="auto">
          <a:xfrm>
            <a:off x="2249488" y="4456113"/>
            <a:ext cx="4448175" cy="2147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Creating 4 Subnets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  <a:cs typeface="Arial" charset="0"/>
              </a:rPr>
              <a:t>Borrowing 2 bits to create 4 subnets.  </a:t>
            </a:r>
            <a:r>
              <a:rPr lang="en-US" altLang="ja-JP" b="1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b="1" baseline="30000" smtClean="0">
                <a:ea typeface="ＭＳ Ｐゴシック" pitchFamily="34" charset="-128"/>
                <a:cs typeface="Arial" charset="0"/>
              </a:rPr>
              <a:t>2 </a:t>
            </a:r>
            <a:r>
              <a:rPr lang="en-US" altLang="ja-JP" b="1" smtClean="0">
                <a:ea typeface="ＭＳ Ｐゴシック" pitchFamily="34" charset="-128"/>
                <a:cs typeface="Arial" charset="0"/>
              </a:rPr>
              <a:t>= 4 subnets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 cstate="print"/>
          <a:srcRect l="31927" t="25546" r="28358" b="24454"/>
          <a:stretch>
            <a:fillRect/>
          </a:stretch>
        </p:blipFill>
        <p:spPr bwMode="auto">
          <a:xfrm>
            <a:off x="1712913" y="2176463"/>
            <a:ext cx="5761037" cy="407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13062</TotalTime>
  <Pages>28</Pages>
  <Words>884</Words>
  <Application>Microsoft Office PowerPoint</Application>
  <PresentationFormat>On-screen Show (4:3)</PresentationFormat>
  <Paragraphs>198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Wingdings</vt:lpstr>
      <vt:lpstr>ＭＳ Ｐゴシック</vt:lpstr>
      <vt:lpstr>Courier New</vt:lpstr>
      <vt:lpstr>PPT-TMPLT-WHT_C</vt:lpstr>
      <vt:lpstr>NetAcad-4F_PPT-WHT_060408</vt:lpstr>
      <vt:lpstr>Chapter 9: Subnetting IP Networks </vt:lpstr>
      <vt:lpstr>Chapter 9</vt:lpstr>
      <vt:lpstr>Chapter 9: Objectives</vt:lpstr>
      <vt:lpstr>Network Segmentation  Reasons for Subnetting</vt:lpstr>
      <vt:lpstr>Subnetting an IPv4 Network IP Subnetting is FUNdamental</vt:lpstr>
      <vt:lpstr> Subnetting an IPv4 Network Basic Subnetting</vt:lpstr>
      <vt:lpstr>Subnetting an IPv4 Network Subnets in Use</vt:lpstr>
      <vt:lpstr>Subnetting an IPv4 Network  Subnetting Formulas</vt:lpstr>
      <vt:lpstr>Subnetting an IPv4 Network  Creating 4 Subnets</vt:lpstr>
      <vt:lpstr>Subnetting an IPv4 Network  Creating 8 Subnets</vt:lpstr>
      <vt:lpstr>Subnetting an IPv4 Network  Creating 8 Subnets(continued)</vt:lpstr>
      <vt:lpstr>Determining the Subnet  Mask Subnetting Based on Host Requirements</vt:lpstr>
      <vt:lpstr>Determining the Subnet  Mask Subnetting Network-Based Requirements</vt:lpstr>
      <vt:lpstr>Determining the Subnet  Mask Subnetting To Meet Network Requirements</vt:lpstr>
      <vt:lpstr>Determining the Subnet  Mask Subnetting To Meet Network Requirements (cont)</vt:lpstr>
      <vt:lpstr>Benefits of Variable Length Subnet Masking Traditional Subnetting Wastes Addresses</vt:lpstr>
      <vt:lpstr>Benefits of Variable Length Subnet Masking Variable Length Subnet Masks (VLSM)</vt:lpstr>
      <vt:lpstr>Benefits of Variable Length Subnet Masking Basic VLSM</vt:lpstr>
      <vt:lpstr>Benefits of Variable Length Subnet Masking VLSM in Practice</vt:lpstr>
      <vt:lpstr>Benefits of Variable Length Subnet Masking VLSM Chart</vt:lpstr>
      <vt:lpstr>Structured Design Planning to Address the Network</vt:lpstr>
      <vt:lpstr>Subnetting an IPv6 Network Subnetting Using the Subnet ID</vt:lpstr>
      <vt:lpstr>Subnetting an IPv6 Network IPV6 Subnet Allocation</vt:lpstr>
      <vt:lpstr>Subnetting an IPv6 Network Subnetting into the Interface ID</vt:lpstr>
      <vt:lpstr>Chapter 9: Summary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Bern</cp:lastModifiedBy>
  <cp:revision>874</cp:revision>
  <cp:lastPrinted>1999-01-27T00:54:54Z</cp:lastPrinted>
  <dcterms:created xsi:type="dcterms:W3CDTF">2006-10-23T15:07:30Z</dcterms:created>
  <dcterms:modified xsi:type="dcterms:W3CDTF">2013-05-22T19:23:16Z</dcterms:modified>
</cp:coreProperties>
</file>